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21"/>
  </p:notesMasterIdLst>
  <p:sldIdLst>
    <p:sldId id="295" r:id="rId4"/>
    <p:sldId id="296" r:id="rId5"/>
    <p:sldId id="261" r:id="rId6"/>
    <p:sldId id="259" r:id="rId7"/>
    <p:sldId id="301" r:id="rId8"/>
    <p:sldId id="302" r:id="rId9"/>
    <p:sldId id="303" r:id="rId10"/>
    <p:sldId id="300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5EE07-EE83-4129-AF81-4612020D3154}" v="3" dt="2022-12-14T20:14:39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2" autoAdjust="0"/>
    <p:restoredTop sz="94635" autoAdjust="0"/>
  </p:normalViewPr>
  <p:slideViewPr>
    <p:cSldViewPr>
      <p:cViewPr varScale="1">
        <p:scale>
          <a:sx n="54" d="100"/>
          <a:sy n="54" d="100"/>
        </p:scale>
        <p:origin x="320" y="36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32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D66ECE2A-D518-466F-B948-B08666D10A31}" type="datetimeFigureOut">
              <a:rPr lang="es-MX" smtClean="0"/>
              <a:pPr/>
              <a:t>13/06/25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2A3EFB88-6F6A-4C8D-92DF-952DF9F657BD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457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FB88-6F6A-4C8D-92DF-952DF9F657BD}" type="slidenum">
              <a:rPr lang="es-MX" smtClean="0"/>
              <a:pPr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2891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2b6d365f7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82b6d365f7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2b6d365f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82b6d365f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2b6d365f7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g182b6d365f7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32b2e555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32b2e555a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832b2e55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832b2e55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2b6d365f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2b6d365f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AE61168C-5D18-E1A9-4832-91E84055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BCC8CCD7-A956-7419-73ED-6C84A36E3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D71B55ED-D580-E31D-322E-482225FA0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3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6BFA0774-61BE-DBA7-0F77-9D7A68E9A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25057416-837E-3E06-0D53-A5C8D245BE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CA8D1B15-FBD6-74CF-F23A-16261FE84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953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C05BB902-C2AA-ECE1-C545-6E0A8D6E0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8274C21A-F01F-5E8E-D0EC-CC1F49854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8D2866B3-3F47-82BA-BC90-DA52E1CE06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131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2b6d365f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g182b6d365f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32b2e555a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1832b2e555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2b6d365f7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g182b6d365f7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2b6d365f7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182b6d365f7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9757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4228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86160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46275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46741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0717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9901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8303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3723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85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045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83575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62948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1937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65907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5DED124A-AA6C-C161-F68C-1EF88E363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5171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9BA30F86-CD47-F8F8-C58A-509062D7A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172165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FC05B8F-1D74-4954-4AB4-D950B2A41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271278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9B59FD-1D8E-E883-62E5-20996879D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37397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76389B3A-9194-BC36-D0B6-AF1E6D62E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565952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3664F6A4-7876-9517-6D8D-EDEF976CD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61653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E4BF138-25DB-02B1-F218-E9C79C43E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4031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94542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9E7469-45C2-B4EC-C8E9-753CA6139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806222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784812-2B91-4975-7023-8667B84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431117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85D496C4-1B08-94BF-1DA8-70FE9D6A8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28451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8E62DFC-C6C0-D01C-5185-A3E96CFA4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629389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9190D8B-C057-285A-82C0-6A65D4E86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350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8731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9586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5674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71812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0947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993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061A3D-C0A1-4E1B-8898-4062FAEC2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F2F5ACC-F31B-2D62-52E0-0349BBEB5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2A92CED7-6580-4F12-BA83-02D970B5497B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-114300" y="-114300"/>
            <a:ext cx="24612600" cy="138938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 userDrawn="1"/>
        </p:nvSpPr>
        <p:spPr bwMode="auto">
          <a:xfrm>
            <a:off x="0" y="-103135"/>
            <a:ext cx="24612600" cy="120396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6" name="AutoShape 4"/>
          <p:cNvSpPr>
            <a:spLocks/>
          </p:cNvSpPr>
          <p:nvPr userDrawn="1"/>
        </p:nvSpPr>
        <p:spPr bwMode="auto">
          <a:xfrm>
            <a:off x="22148800" y="12534900"/>
            <a:ext cx="711200" cy="711200"/>
          </a:xfrm>
          <a:prstGeom prst="roundRect">
            <a:avLst>
              <a:gd name="adj" fmla="val 11671"/>
            </a:avLst>
          </a:prstGeom>
          <a:noFill/>
          <a:ln w="12700" cap="flat">
            <a:solidFill>
              <a:srgbClr val="B3B3B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7" name="Rectangle 5"/>
          <p:cNvSpPr>
            <a:spLocks/>
          </p:cNvSpPr>
          <p:nvPr userDrawn="1"/>
        </p:nvSpPr>
        <p:spPr bwMode="auto">
          <a:xfrm>
            <a:off x="1473200" y="12692161"/>
            <a:ext cx="51007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 – </a:t>
            </a:r>
            <a:r>
              <a:rPr lang="en-US" sz="2000" dirty="0" err="1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Diseñador</a:t>
            </a:r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 Multimedia </a:t>
            </a:r>
          </a:p>
        </p:txBody>
      </p:sp>
      <p:sp>
        <p:nvSpPr>
          <p:cNvPr id="3078" name="AutoShape 6"/>
          <p:cNvSpPr>
            <a:spLocks/>
          </p:cNvSpPr>
          <p:nvPr userDrawn="1"/>
        </p:nvSpPr>
        <p:spPr bwMode="auto">
          <a:xfrm rot="10800000" flipH="1">
            <a:off x="609600" y="952500"/>
            <a:ext cx="406400" cy="406400"/>
          </a:xfrm>
          <a:prstGeom prst="roundRect">
            <a:avLst>
              <a:gd name="adj" fmla="val 21676"/>
            </a:avLst>
          </a:prstGeom>
          <a:noFill/>
          <a:ln w="25400" cap="flat">
            <a:solidFill>
              <a:srgbClr val="FFFFFF">
                <a:alpha val="7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9" name="AutoShape 7"/>
          <p:cNvSpPr>
            <a:spLocks/>
          </p:cNvSpPr>
          <p:nvPr userDrawn="1"/>
        </p:nvSpPr>
        <p:spPr bwMode="auto">
          <a:xfrm rot="5400000">
            <a:off x="726281" y="1091407"/>
            <a:ext cx="180975" cy="125412"/>
          </a:xfrm>
          <a:prstGeom prst="triangle">
            <a:avLst>
              <a:gd name="adj" fmla="val 50000"/>
            </a:avLst>
          </a:prstGeom>
          <a:solidFill>
            <a:srgbClr val="FFFFFF">
              <a:alpha val="7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FFFFFF">
                    <a:alpha val="7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5C30DB-5144-9A7E-29D4-38A77351F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999C07B-95D9-9205-EAE8-DC768C22013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biLevel thresh="25000"/>
            <a:alphaModFix amt="35000"/>
          </a:blip>
          <a:stretch>
            <a:fillRect/>
          </a:stretch>
        </p:blipFill>
        <p:spPr>
          <a:xfrm>
            <a:off x="22472316" y="644525"/>
            <a:ext cx="1320800" cy="8382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8" r:id="rId12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kkLqyPnThd4?feature=oembed" TargetMode="External"/><Relationship Id="rId1" Type="http://schemas.openxmlformats.org/officeDocument/2006/relationships/video" Target="https://www.youtube.com/embed/WZbQCL0V3eQ?feature=oembed" TargetMode="Externa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OXgAYwa3F-A?start=4&amp;feature=oembed" TargetMode="External"/><Relationship Id="rId1" Type="http://schemas.openxmlformats.org/officeDocument/2006/relationships/video" Target="https://www.youtube.com/embed/0aCYHwqm38w?start=2&amp;feature=oembed" TargetMode="Externa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1929274" y="4716"/>
            <a:ext cx="3753306" cy="3532016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474392" y="12067332"/>
            <a:ext cx="1290736" cy="12907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86872" y="11442216"/>
            <a:ext cx="4523930" cy="227378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C3B59CD-B1D7-798D-BF8B-8EECF204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54" y="4724400"/>
            <a:ext cx="6679092" cy="4267198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2b6d365f7_4_70"/>
          <p:cNvSpPr txBox="1"/>
          <p:nvPr/>
        </p:nvSpPr>
        <p:spPr>
          <a:xfrm>
            <a:off x="2969333" y="9500059"/>
            <a:ext cx="8351869" cy="144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HTML Éstatico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09" name="Google Shape;309;g182b6d365f7_4_70"/>
          <p:cNvSpPr/>
          <p:nvPr/>
        </p:nvSpPr>
        <p:spPr>
          <a:xfrm>
            <a:off x="2962533" y="5621067"/>
            <a:ext cx="89656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2800" dirty="0">
                <a:solidFill>
                  <a:schemeClr val="bg2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https://dicio.com/webinar/registrate.html</a:t>
            </a:r>
            <a:endParaRPr sz="2800" dirty="0">
              <a:solidFill>
                <a:schemeClr val="bg2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10" name="Google Shape;310;g182b6d365f7_4_70"/>
          <p:cNvSpPr txBox="1"/>
          <p:nvPr/>
        </p:nvSpPr>
        <p:spPr>
          <a:xfrm>
            <a:off x="2852773" y="3971490"/>
            <a:ext cx="6340733" cy="13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Pagina WEB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pic>
        <p:nvPicPr>
          <p:cNvPr id="312" name="Google Shape;312;g182b6d365f7_4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0" y="3946907"/>
            <a:ext cx="10269533" cy="730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A878928-F8B9-38B8-4537-ACBAE2ABC332}"/>
              </a:ext>
            </a:extLst>
          </p:cNvPr>
          <p:cNvGrpSpPr/>
          <p:nvPr/>
        </p:nvGrpSpPr>
        <p:grpSpPr>
          <a:xfrm>
            <a:off x="2969333" y="1709850"/>
            <a:ext cx="5685280" cy="1740271"/>
            <a:chOff x="2969333" y="1709850"/>
            <a:chExt cx="5685280" cy="1740271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3D586C5D-D20C-6151-B560-C53EB2282FDD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308" name="Google Shape;308;g182b6d365f7_4_70"/>
            <p:cNvPicPr preferRelativeResize="0"/>
            <p:nvPr/>
          </p:nvPicPr>
          <p:blipFill rotWithShape="1">
            <a:blip r:embed="rId4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A53CA7-A518-DBBC-7BC3-02110B3D6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10</a:t>
            </a:fld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82b6d365f7_4_37"/>
          <p:cNvSpPr txBox="1"/>
          <p:nvPr/>
        </p:nvSpPr>
        <p:spPr>
          <a:xfrm>
            <a:off x="2505363" y="1357187"/>
            <a:ext cx="12647200" cy="126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8800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 Mailing</a:t>
            </a:r>
            <a:endParaRPr sz="8800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19" name="Google Shape;319;g182b6d365f7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9409" y="3434800"/>
            <a:ext cx="4021171" cy="7008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0" name="Google Shape;320;g182b6d365f7_4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8773" y="3434802"/>
            <a:ext cx="3181296" cy="5439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" name="Google Shape;321;g182b6d365f7_4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9446" y="3434800"/>
            <a:ext cx="4141765" cy="745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952D507-E7C0-709E-330E-20F17191B2B0}"/>
              </a:ext>
            </a:extLst>
          </p:cNvPr>
          <p:cNvGrpSpPr/>
          <p:nvPr/>
        </p:nvGrpSpPr>
        <p:grpSpPr>
          <a:xfrm>
            <a:off x="250536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254018F-5CDC-EC9D-1221-461A9364C4FF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0EB148CF-167B-DB71-380B-6EC9A206797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CE0A88B-CC17-7CC7-ED21-B2984AC79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11</a:t>
            </a:fld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2b6d365f7_4_87"/>
          <p:cNvSpPr txBox="1"/>
          <p:nvPr/>
        </p:nvSpPr>
        <p:spPr>
          <a:xfrm>
            <a:off x="2505363" y="1357187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28" name="Google Shape;328;g182b6d365f7_4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601" y="4553868"/>
            <a:ext cx="6689139" cy="733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82b6d365f7_4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4164" y="1802867"/>
            <a:ext cx="8418643" cy="1074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82b6d365f7_4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5339" y="4691253"/>
            <a:ext cx="5192421" cy="6625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38601321-CA61-B6CA-3624-DACDD6194C9B}"/>
              </a:ext>
            </a:extLst>
          </p:cNvPr>
          <p:cNvGrpSpPr/>
          <p:nvPr/>
        </p:nvGrpSpPr>
        <p:grpSpPr>
          <a:xfrm>
            <a:off x="251044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42B92016-F0BF-CA43-6819-0C211288BC51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88BAA256-1FDE-BDB8-3EC1-F63719F7B2E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C023E44-D553-3960-3894-741BEDF9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12</a:t>
            </a:fld>
            <a:endParaRPr lang="es-MX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2b6d365f7_4_8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es-MX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Flujos UX/UI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36" name="Google Shape;336;g182b6d365f7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34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82b6d365f7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702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82b6d365f7_4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968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82b6d365f7_4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3436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82b6d365f7_4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500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92557B-E195-11CC-19B9-E94BC93B8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13</a:t>
            </a:fld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82b6d365f7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3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82b6d365f7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487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82b6d365f7_4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4903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82b6d365f7_4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4935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82b6d365f7_4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496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82b6d365f7_4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00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E54B3D-75CC-E8FC-1E3A-4C0B97D32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14</a:t>
            </a:fld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832b2e555a_2_13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DICIO-GS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57" name="Google Shape;357;g1832b2e555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2" y="2888402"/>
            <a:ext cx="16023677" cy="10014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95D165-886A-2A2F-8BF6-095F655EF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15</a:t>
            </a:fld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32b2e555a_2_0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 Eliiot - 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63" name="Google Shape;363;g1832b2e555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4467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832b2e555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4123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832b2e555a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8976" y="3700133"/>
            <a:ext cx="36857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832b2e555a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677" y="3700135"/>
            <a:ext cx="3223888" cy="919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832b2e555a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5334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4EC6FC-7A85-F7CB-2ADA-31BCE5807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16</a:t>
            </a:fld>
            <a:endParaRPr lang="es-MX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2b6d365f7_0_29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ELIIOT-GS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73" name="Google Shape;373;g182b6d365f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868" y="3446267"/>
            <a:ext cx="11165469" cy="839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82b6d365f7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8069" y="3597734"/>
            <a:ext cx="10535867" cy="79091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BF78CD-0178-BF73-5204-C5919B549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17</a:t>
            </a:fld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alphaModFix amt="6000"/>
          </a:blip>
          <a:srcRect l="177" r="177"/>
          <a:stretch/>
        </p:blipFill>
        <p:spPr bwMode="auto">
          <a:xfrm>
            <a:off x="0" y="0"/>
            <a:ext cx="24612600" cy="138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8956675" y="3173413"/>
            <a:ext cx="10617200" cy="410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s-MX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Portafolio</a:t>
            </a:r>
          </a:p>
          <a:p>
            <a:pPr algn="l">
              <a:lnSpc>
                <a:spcPct val="70000"/>
              </a:lnSpc>
            </a:pPr>
            <a:r>
              <a:rPr lang="en-US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2025</a:t>
            </a: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8953500" y="8019509"/>
            <a:ext cx="10617200" cy="193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s-MX" sz="64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</a:t>
            </a:r>
          </a:p>
          <a:p>
            <a:pPr algn="l"/>
            <a:r>
              <a:rPr lang="es-MX" sz="42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 Italic" charset="0"/>
              </a:rPr>
              <a:t>Diseñador UX/UI</a:t>
            </a:r>
          </a:p>
        </p:txBody>
      </p:sp>
      <p:grpSp>
        <p:nvGrpSpPr>
          <p:cNvPr id="8199" name="Group 7"/>
          <p:cNvGrpSpPr>
            <a:grpSpLocks/>
          </p:cNvGrpSpPr>
          <p:nvPr/>
        </p:nvGrpSpPr>
        <p:grpSpPr bwMode="auto">
          <a:xfrm>
            <a:off x="8964613" y="7619372"/>
            <a:ext cx="9817100" cy="2908928"/>
            <a:chOff x="0" y="0"/>
            <a:chExt cx="6183" cy="1831"/>
          </a:xfrm>
        </p:grpSpPr>
        <p:sp>
          <p:nvSpPr>
            <p:cNvPr id="8197" name="Line 5"/>
            <p:cNvSpPr>
              <a:spLocks noChangeShapeType="1"/>
            </p:cNvSpPr>
            <p:nvPr/>
          </p:nvSpPr>
          <p:spPr bwMode="auto">
            <a:xfrm>
              <a:off x="2" y="0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8198" name="Line 6"/>
            <p:cNvSpPr>
              <a:spLocks noChangeShapeType="1"/>
            </p:cNvSpPr>
            <p:nvPr/>
          </p:nvSpPr>
          <p:spPr bwMode="auto">
            <a:xfrm>
              <a:off x="0" y="1831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C36ADDA6-0236-E182-66DD-42B32ECFC43F}"/>
              </a:ext>
            </a:extLst>
          </p:cNvPr>
          <p:cNvSpPr txBox="1">
            <a:spLocks/>
          </p:cNvSpPr>
          <p:nvPr/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ea typeface="Heiti SC Light" charset="0"/>
                <a:cs typeface="Gotham Pro" panose="02000503040000020004" pitchFamily="2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fld id="{9B8272F5-45A5-4DDB-9B9B-5EC91D0B6608}" type="slidenum">
              <a:rPr lang="es-MX" smtClean="0"/>
              <a:pPr/>
              <a:t>2</a:t>
            </a:fld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FF8404-0591-439C-A6FB-38DE07465BC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38200" y="4570980"/>
            <a:ext cx="7395804" cy="469349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alphaModFix amt="6000"/>
          </a:blip>
          <a:srcRect t="5155" b="5155"/>
          <a:stretch/>
        </p:blipFill>
        <p:spPr bwMode="auto">
          <a:xfrm>
            <a:off x="0" y="614177"/>
            <a:ext cx="24612600" cy="1191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1450975" y="815975"/>
            <a:ext cx="4371652" cy="1136650"/>
            <a:chOff x="0" y="58"/>
            <a:chExt cx="2753" cy="716"/>
          </a:xfrm>
        </p:grpSpPr>
        <p:sp>
          <p:nvSpPr>
            <p:cNvPr id="9218" name="Rectangle 2"/>
            <p:cNvSpPr>
              <a:spLocks/>
            </p:cNvSpPr>
            <p:nvPr/>
          </p:nvSpPr>
          <p:spPr bwMode="auto">
            <a:xfrm>
              <a:off x="0" y="58"/>
              <a:ext cx="1249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4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Bold" charset="0"/>
                </a:rPr>
                <a:t>Saludos</a:t>
              </a:r>
            </a:p>
          </p:txBody>
        </p:sp>
        <p:sp>
          <p:nvSpPr>
            <p:cNvPr id="9219" name="Rectangle 3"/>
            <p:cNvSpPr>
              <a:spLocks/>
            </p:cNvSpPr>
            <p:nvPr/>
          </p:nvSpPr>
          <p:spPr bwMode="auto">
            <a:xfrm>
              <a:off x="5" y="483"/>
              <a:ext cx="274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3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Light" charset="0"/>
                </a:rPr>
                <a:t>Yo soy Oscar Espinosa</a:t>
              </a:r>
            </a:p>
          </p:txBody>
        </p:sp>
      </p:grpSp>
      <p:sp>
        <p:nvSpPr>
          <p:cNvPr id="9221" name="Rectangle 5"/>
          <p:cNvSpPr>
            <a:spLocks/>
          </p:cNvSpPr>
          <p:nvPr/>
        </p:nvSpPr>
        <p:spPr bwMode="auto">
          <a:xfrm>
            <a:off x="1447800" y="6280150"/>
            <a:ext cx="8026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90000"/>
              </a:lnSpc>
            </a:pPr>
            <a:r>
              <a:rPr lang="es-MX" sz="6400" dirty="0">
                <a:solidFill>
                  <a:srgbClr val="89D9C0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Quiero ser tu mejor aliado a la hora de vender</a:t>
            </a:r>
          </a:p>
        </p:txBody>
      </p:sp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6959600" y="3338513"/>
            <a:ext cx="2717800" cy="2717800"/>
            <a:chOff x="0" y="0"/>
            <a:chExt cx="1712" cy="1712"/>
          </a:xfrm>
        </p:grpSpPr>
        <p:sp>
          <p:nvSpPr>
            <p:cNvPr id="9222" name="Oval 6"/>
            <p:cNvSpPr>
              <a:spLocks/>
            </p:cNvSpPr>
            <p:nvPr/>
          </p:nvSpPr>
          <p:spPr bwMode="auto">
            <a:xfrm>
              <a:off x="0" y="0"/>
              <a:ext cx="1712" cy="1712"/>
            </a:xfrm>
            <a:prstGeom prst="ellipse">
              <a:avLst/>
            </a:prstGeom>
            <a:gradFill rotWithShape="0">
              <a:gsLst>
                <a:gs pos="0">
                  <a:srgbClr val="B292DE"/>
                </a:gs>
                <a:gs pos="26312">
                  <a:srgbClr val="8C99E0"/>
                </a:gs>
                <a:gs pos="50258">
                  <a:srgbClr val="65A0E2"/>
                </a:gs>
                <a:gs pos="100000">
                  <a:srgbClr val="89D9C0"/>
                </a:gs>
              </a:gsLst>
              <a:lin ang="16380000" scaled="1"/>
            </a:gradFill>
            <a:ln w="635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3" name="Oval 7"/>
            <p:cNvSpPr>
              <a:spLocks/>
            </p:cNvSpPr>
            <p:nvPr/>
          </p:nvSpPr>
          <p:spPr bwMode="auto">
            <a:xfrm>
              <a:off x="32" y="37"/>
              <a:ext cx="1642" cy="1642"/>
            </a:xfrm>
            <a:prstGeom prst="ellipse">
              <a:avLst/>
            </a:prstGeom>
            <a:solidFill>
              <a:srgbClr val="282A2D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4" name="Oval 8"/>
            <p:cNvSpPr>
              <a:spLocks/>
            </p:cNvSpPr>
            <p:nvPr/>
          </p:nvSpPr>
          <p:spPr bwMode="auto">
            <a:xfrm>
              <a:off x="137" y="137"/>
              <a:ext cx="1437" cy="143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0" algn="ctr" rotWithShape="0">
                <a:schemeClr val="bg2">
                  <a:alpha val="10999"/>
                </a:schemeClr>
              </a:outerShdw>
            </a:effec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sp>
        <p:nvSpPr>
          <p:cNvPr id="9227" name="Rectangle 11"/>
          <p:cNvSpPr>
            <a:spLocks/>
          </p:cNvSpPr>
          <p:nvPr/>
        </p:nvSpPr>
        <p:spPr bwMode="auto">
          <a:xfrm>
            <a:off x="10979150" y="2692400"/>
            <a:ext cx="11925300" cy="71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s-MX" sz="36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Hola, soy Oscar Espinosa.</a:t>
            </a:r>
            <a:br>
              <a:rPr lang="es-MX" sz="36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Cada día me enfoco en evolucionar profesionalmente, destacando como creativo y desarrollador front-end. A lo largo de mi trayectoria, he perfeccionado mis habilidades en múltiples disciplinas: desde el desarrollo web hasta motion graphics, demostrando siempre profesionalismo y calidad en cada proyecto. También cuento con experiencia en locución, desarrollo de marcas y planificación estratégica, aportando soluciones innovadoras para empresas de todos los tamaños, desde grandes corporaciones hasta startups en proceso de definir su visión.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Bold" charset="0"/>
            </a:endParaRPr>
          </a:p>
          <a:p>
            <a:pPr algn="l"/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Mi experiencia más reciente en Marketing:</a:t>
            </a:r>
            <a:b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He liderado la ideación, producción y ejecución de campañas para 8 marcas, creando contenido integral que incluye copywriting, diseño gráfico, animación 2D y 3D. Siempre enfocado en ofrecer soluciones tecnológicas y creativas que conecten con los clientes y conviertan ideas en resultados tangibles.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r>
              <a:rPr lang="es-MX" sz="3200" i="1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Ofreciendo las mejores soluciones tecnológicas y de diseño, para que logres que tus clientes compren tu idea.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7F254770-0591-A773-BBE1-B6F4BD70B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3</a:t>
            </a:fld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2b6d365f7_0_18"/>
          <p:cNvSpPr/>
          <p:nvPr/>
        </p:nvSpPr>
        <p:spPr>
          <a:xfrm flipH="1">
            <a:off x="16288402" y="6194260"/>
            <a:ext cx="6566518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www.recuerdomezcal.com/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42702D-5F7C-8BF0-20AD-537C1E8D6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4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543757-C66A-DB32-A478-B2816300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0" y="533400"/>
            <a:ext cx="2877202" cy="113217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419B25-27FB-0980-E2B4-231C3F1FA76A}"/>
              </a:ext>
            </a:extLst>
          </p:cNvPr>
          <p:cNvSpPr txBox="1"/>
          <p:nvPr/>
        </p:nvSpPr>
        <p:spPr>
          <a:xfrm>
            <a:off x="1524000" y="1981200"/>
            <a:ext cx="102108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El Recuerdo Mezcal en Webflow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Lideré el diseño y desarrollo completo del sitio web de El Recuerdo Mezcal utilizando la plataforma Webflow. La página fue implementada en tres idiomas (español, inglés y alemán), lo que permitió una mayor accesibilidad y expansión a mercados internacionales.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sitio cuenta con un sistema de gestión de contenidos (CMS) robusto, que facilita la actualización dinámica de productos, noticias y contenido multimedia sin necesidad de conocimientos técnicos avanzados. Además, se integró una plataforma de </a:t>
            </a:r>
            <a:r>
              <a:rPr lang="es-MX" sz="2800" b="1" dirty="0">
                <a:solidFill>
                  <a:schemeClr val="bg1"/>
                </a:solidFill>
              </a:rPr>
              <a:t>e-commerce</a:t>
            </a:r>
            <a:r>
              <a:rPr lang="es-MX" sz="2800" dirty="0">
                <a:solidFill>
                  <a:schemeClr val="bg1"/>
                </a:solidFill>
              </a:rPr>
              <a:t>, que permite a los usuarios realizar compras de productos de manera rápida y segura, brindando una experiencia de compra fluida y optimizada.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La combinación de un diseño atractivo y funcional con la flexibilidad de Webflow ha permitido a la marca proyectar su esencia única, al mismo tiempo que ofrece una plataforma sólida para el crecimiento en el entorno digital.</a:t>
            </a:r>
          </a:p>
          <a:p>
            <a:pPr algn="l"/>
            <a:endParaRPr lang="es-MX" sz="2800" dirty="0" err="1">
              <a:solidFill>
                <a:schemeClr val="bg1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5" name="Google Shape;234;g182b6d365f7_0_18">
            <a:extLst>
              <a:ext uri="{FF2B5EF4-FFF2-40B4-BE49-F238E27FC236}">
                <a16:creationId xmlns:a16="http://schemas.microsoft.com/office/drawing/2014/main" id="{89DCDBEE-F96D-292A-28F3-C2517AC64108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7" name="Google Shape;234;g182b6d365f7_0_18">
            <a:extLst>
              <a:ext uri="{FF2B5EF4-FFF2-40B4-BE49-F238E27FC236}">
                <a16:creationId xmlns:a16="http://schemas.microsoft.com/office/drawing/2014/main" id="{BAE136D6-C4DC-33A6-3F09-C533EE01D974}"/>
              </a:ext>
            </a:extLst>
          </p:cNvPr>
          <p:cNvSpPr txBox="1"/>
          <p:nvPr/>
        </p:nvSpPr>
        <p:spPr>
          <a:xfrm>
            <a:off x="16611600" y="3584346"/>
            <a:ext cx="5410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El Recuerdo mezcal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BE7D580-8620-BAFC-091B-A8F5E034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2b6d365f7_0_18">
            <a:extLst>
              <a:ext uri="{FF2B5EF4-FFF2-40B4-BE49-F238E27FC236}">
                <a16:creationId xmlns:a16="http://schemas.microsoft.com/office/drawing/2014/main" id="{62D29192-FEEA-398B-D2DC-88BA1105F491}"/>
              </a:ext>
            </a:extLst>
          </p:cNvPr>
          <p:cNvSpPr/>
          <p:nvPr/>
        </p:nvSpPr>
        <p:spPr>
          <a:xfrm>
            <a:off x="16872466" y="5730678"/>
            <a:ext cx="64192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https://maizyagave.com/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234" name="Google Shape;234;g182b6d365f7_0_18">
            <a:extLst>
              <a:ext uri="{FF2B5EF4-FFF2-40B4-BE49-F238E27FC236}">
                <a16:creationId xmlns:a16="http://schemas.microsoft.com/office/drawing/2014/main" id="{C7C5DFD9-87B0-01CA-918D-F589FA1BDE4A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EF8715-4982-361F-CF09-AA7BC5FA9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5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0FFFB4-E861-1B81-E5D8-A93D5F0E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198870"/>
            <a:ext cx="1930770" cy="13374015"/>
          </a:xfrm>
          <a:prstGeom prst="rect">
            <a:avLst/>
          </a:prstGeom>
        </p:spPr>
      </p:pic>
      <p:sp>
        <p:nvSpPr>
          <p:cNvPr id="4" name="Google Shape;234;g182b6d365f7_0_18">
            <a:extLst>
              <a:ext uri="{FF2B5EF4-FFF2-40B4-BE49-F238E27FC236}">
                <a16:creationId xmlns:a16="http://schemas.microsoft.com/office/drawing/2014/main" id="{049BFA27-E8AE-51CD-DE23-A6BBEF41675A}"/>
              </a:ext>
            </a:extLst>
          </p:cNvPr>
          <p:cNvSpPr txBox="1"/>
          <p:nvPr/>
        </p:nvSpPr>
        <p:spPr>
          <a:xfrm>
            <a:off x="16611600" y="35843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Maíz y Agave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CB7987-E912-E26F-F069-DC93D71B7035}"/>
              </a:ext>
            </a:extLst>
          </p:cNvPr>
          <p:cNvSpPr txBox="1"/>
          <p:nvPr/>
        </p:nvSpPr>
        <p:spPr>
          <a:xfrm>
            <a:off x="1631050" y="1600200"/>
            <a:ext cx="1021080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Maíz y Agave en HTML</a:t>
            </a:r>
          </a:p>
          <a:p>
            <a:pPr algn="l"/>
            <a:endParaRPr lang="es-MX" sz="2800" b="1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Encabecé la creación de la página web de Maíz y Agave mediante un desarrollo en HTML estático, optimizado para ofrecer una experiencia de usuario rápida y eficiente. 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diseño y la estructura fueron creados para reflejar la esencia de la marca, garantizando una navegación intuitiva y una presentación visual atractiva.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A través del uso de HTML5, CSS3 y JavaScript, logré desarrollar un sitio ligero y de alto rendimiento que prioriza la velocidad de carga, fundamental para mejorar la experiencia del usuario y el posicionamiento SEO. 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Esta página está enfocada en proporcionar información clara y directa sobre los productos de la marca, manteniendo la simplicidad y efectividad de un sitio web estático.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enfoque en un código limpio y optimizado ha permitido que el sitio ofrezca una experiencia rápida sin depender de plataformas pesadas, destacando la autenticidad y los valores de Maíz y Agave.</a:t>
            </a:r>
          </a:p>
        </p:txBody>
      </p:sp>
    </p:spTree>
    <p:extLst>
      <p:ext uri="{BB962C8B-B14F-4D97-AF65-F5344CB8AC3E}">
        <p14:creationId xmlns:p14="http://schemas.microsoft.com/office/powerpoint/2010/main" val="92420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BBDE040B-1E5F-93D9-CB17-05ED9495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8F0509-CFDF-8B2C-CEE7-716BD8B4B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6</a:t>
            </a:fld>
            <a:endParaRPr lang="es-MX"/>
          </a:p>
        </p:txBody>
      </p:sp>
      <p:sp>
        <p:nvSpPr>
          <p:cNvPr id="2" name="Google Shape;232;g182b6d365f7_0_18">
            <a:extLst>
              <a:ext uri="{FF2B5EF4-FFF2-40B4-BE49-F238E27FC236}">
                <a16:creationId xmlns:a16="http://schemas.microsoft.com/office/drawing/2014/main" id="{9D656816-2A9E-F764-CB44-E9DFB78CD135}"/>
              </a:ext>
            </a:extLst>
          </p:cNvPr>
          <p:cNvSpPr/>
          <p:nvPr/>
        </p:nvSpPr>
        <p:spPr>
          <a:xfrm>
            <a:off x="16872466" y="5730678"/>
            <a:ext cx="64192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www.fundaciondonantonio.org.mx/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" name="Google Shape;234;g182b6d365f7_0_18">
            <a:extLst>
              <a:ext uri="{FF2B5EF4-FFF2-40B4-BE49-F238E27FC236}">
                <a16:creationId xmlns:a16="http://schemas.microsoft.com/office/drawing/2014/main" id="{C30F9559-0E0E-A835-0B51-CF40BD9AC63B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4" name="Google Shape;234;g182b6d365f7_0_18">
            <a:extLst>
              <a:ext uri="{FF2B5EF4-FFF2-40B4-BE49-F238E27FC236}">
                <a16:creationId xmlns:a16="http://schemas.microsoft.com/office/drawing/2014/main" id="{A6BBB0AD-B6F8-4F38-89F1-E736CDDFEDD0}"/>
              </a:ext>
            </a:extLst>
          </p:cNvPr>
          <p:cNvSpPr txBox="1"/>
          <p:nvPr/>
        </p:nvSpPr>
        <p:spPr>
          <a:xfrm>
            <a:off x="16611600" y="35843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Maíz y Agave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412DB4-49F0-7126-CC01-D5B69698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725386"/>
            <a:ext cx="2438400" cy="1061209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D28C539-7D90-C221-89D9-AC8379DD3161}"/>
              </a:ext>
            </a:extLst>
          </p:cNvPr>
          <p:cNvSpPr txBox="1"/>
          <p:nvPr/>
        </p:nvSpPr>
        <p:spPr>
          <a:xfrm>
            <a:off x="1660267" y="1334740"/>
            <a:ext cx="1021080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la Fundación Don Antonio Rivera Venegas en Webflow</a:t>
            </a:r>
          </a:p>
          <a:p>
            <a:pPr algn="l"/>
            <a:endParaRPr lang="es-MX" sz="2800" b="1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Diseñé y desarrollé el sitio web de la Fundación Don Antonio Rivera Venegas utilizando la plataforma Webflow, destacando un enfoque orientado a la accesibilidad y al impacto social. El sitio se creó con una estructura flexible que permite actualizaciones de contenido de manera sencilla gracias a su sistema de gestión de contenidos (CMS), lo que facilita la difusión de eventos, noticias y programas sociales sin la necesidad de conocimientos técnicos avanzados.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diseño es responsive y optimizado para dispositivos móviles, garantizando una experiencia de usuario fluida en cualquier plataforma. El sitio web también incluye formularios interactivos que permiten a los usuarios ponerse en contacto fácilmente, participar en iniciativas y obtener información sobre cómo contribuir a la misión de la fundación.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Este proyecto refuerza el compromiso de la fundación de mantenerse conectada con su comunidad de manera efectiva, utilizando tecnología de punta a través de Webflow para transmitir su mensaje de ayuda y transformación social.</a:t>
            </a:r>
          </a:p>
          <a:p>
            <a:pPr algn="l"/>
            <a:endParaRPr lang="es-MX" sz="2800" dirty="0" err="1">
              <a:solidFill>
                <a:schemeClr val="bg1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7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8D4B2128-A08D-0BB9-A217-5F35F979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2b6d365f7_0_18">
            <a:extLst>
              <a:ext uri="{FF2B5EF4-FFF2-40B4-BE49-F238E27FC236}">
                <a16:creationId xmlns:a16="http://schemas.microsoft.com/office/drawing/2014/main" id="{EE9AF287-6337-4F94-0542-0BE98FEAA60E}"/>
              </a:ext>
            </a:extLst>
          </p:cNvPr>
          <p:cNvSpPr txBox="1"/>
          <p:nvPr/>
        </p:nvSpPr>
        <p:spPr>
          <a:xfrm>
            <a:off x="9185203" y="10877191"/>
            <a:ext cx="8558561" cy="105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Imagenes AI modelo propio 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83FCE8-E55C-816F-F3B3-123D3442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7</a:t>
            </a:fld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2ECB322-DB1A-59B1-E8D7-3275096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4" t="6735" r="17854" b="6735"/>
          <a:stretch/>
        </p:blipFill>
        <p:spPr>
          <a:xfrm>
            <a:off x="9294792" y="1396726"/>
            <a:ext cx="5794415" cy="94697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50B77B1-E76D-5A17-D562-181CE381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53" y="7963382"/>
            <a:ext cx="4398001" cy="24922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B292624-A207-4BDE-0E70-B8443FEC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73" y="2542018"/>
            <a:ext cx="4361350" cy="24922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D31F7EF-5B56-C313-1C29-84508D408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5006" y="1375622"/>
            <a:ext cx="3809130" cy="4625372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0FD3A22E-CD71-039E-F351-CF51A757B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535" y="1396726"/>
            <a:ext cx="3765177" cy="4572000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E33CF9D9-F3FE-9289-8A3E-571E6507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6345" y="6222971"/>
            <a:ext cx="3809130" cy="4625373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07FFDFEB-1602-372F-6236-7DA3948DA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535" y="6259387"/>
            <a:ext cx="3765177" cy="4572000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B849032-ADFC-786D-4A30-C13521B64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0111" y="6222511"/>
            <a:ext cx="3784497" cy="4595460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FEE5C41A-649F-6E34-DB58-247E4D468A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279" y="5251770"/>
            <a:ext cx="4361350" cy="24922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C8D0FC54-DC7C-D6BC-7BD4-530517FA70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81971" y="1371600"/>
            <a:ext cx="3784498" cy="45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7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2b6d365f7_2_0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¿Qué es DICIO?">
            <a:hlinkClick r:id="" action="ppaction://media"/>
            <a:extLst>
              <a:ext uri="{FF2B5EF4-FFF2-40B4-BE49-F238E27FC236}">
                <a16:creationId xmlns:a16="http://schemas.microsoft.com/office/drawing/2014/main" id="{90FCE035-0D6F-EE03-80E5-8E44CFC345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5105400"/>
            <a:ext cx="10058400" cy="5682996"/>
          </a:xfrm>
          <a:prstGeom prst="rect">
            <a:avLst/>
          </a:prstGeom>
        </p:spPr>
      </p:pic>
      <p:pic>
        <p:nvPicPr>
          <p:cNvPr id="3" name="Elementos multimedia en línea 2" title="Usuarios DICIO">
            <a:hlinkClick r:id="" action="ppaction://media"/>
            <a:extLst>
              <a:ext uri="{FF2B5EF4-FFF2-40B4-BE49-F238E27FC236}">
                <a16:creationId xmlns:a16="http://schemas.microsoft.com/office/drawing/2014/main" id="{CDA0BA4B-2B6D-7045-4D1D-017D94AF98A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954000" y="5105400"/>
            <a:ext cx="10058400" cy="568299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65260C-5770-99B6-3EB0-2D870F41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8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32b2e555a_2_4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ATD">
            <a:hlinkClick r:id="" action="ppaction://media"/>
            <a:extLst>
              <a:ext uri="{FF2B5EF4-FFF2-40B4-BE49-F238E27FC236}">
                <a16:creationId xmlns:a16="http://schemas.microsoft.com/office/drawing/2014/main" id="{B3E685F8-842B-090B-28A4-679EBF2DC3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3000" y="4800600"/>
            <a:ext cx="10654513" cy="6019800"/>
          </a:xfrm>
          <a:prstGeom prst="rect">
            <a:avLst/>
          </a:prstGeom>
        </p:spPr>
      </p:pic>
      <p:pic>
        <p:nvPicPr>
          <p:cNvPr id="3" name="Elementos multimedia en línea 2" title="Video 2  Credito Hipotecario 1">
            <a:hlinkClick r:id="" action="ppaction://media"/>
            <a:extLst>
              <a:ext uri="{FF2B5EF4-FFF2-40B4-BE49-F238E27FC236}">
                <a16:creationId xmlns:a16="http://schemas.microsoft.com/office/drawing/2014/main" id="{0FF4E25C-6D76-3AE8-C604-7A3E1751B16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586489" y="4800600"/>
            <a:ext cx="10654513" cy="60198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B047F5-852D-B4FD-6EA4-5C39ADA87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9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ig screen 02 copy">
  <a:themeElements>
    <a:clrScheme name="Personalizado 2">
      <a:dk1>
        <a:srgbClr val="FFFFFF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9999"/>
      </a:hlink>
      <a:folHlink>
        <a:srgbClr val="99CC00"/>
      </a:folHlink>
    </a:clrScheme>
    <a:fontScheme name="big screen 02 copy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Gotham Pro" panose="02000503040000020004" pitchFamily="2" charset="0"/>
            <a:cs typeface="Gotham Pro" panose="02000503040000020004" pitchFamily="2" charset="0"/>
          </a:defRPr>
        </a:defPPr>
      </a:lstStyle>
    </a:tx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Pages>0</Pages>
  <Words>784</Words>
  <Characters>0</Characters>
  <Application>Microsoft Macintosh PowerPoint</Application>
  <PresentationFormat>Personalizado</PresentationFormat>
  <Lines>0</Lines>
  <Paragraphs>76</Paragraphs>
  <Slides>17</Slides>
  <Notes>15</Notes>
  <HiddenSlides>0</HiddenSlides>
  <MMClips>4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Gill Sans</vt:lpstr>
      <vt:lpstr>Gotham Pro</vt:lpstr>
      <vt:lpstr>Roboto Regular</vt:lpstr>
      <vt:lpstr>blank</vt:lpstr>
      <vt:lpstr>Title</vt:lpstr>
      <vt:lpstr>big screen 02 copy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Oscar Ernesto Espinosa Acevedo</dc:creator>
  <cp:keywords/>
  <dc:description/>
  <cp:lastModifiedBy>Oscar Ernesto  Espinosa Acevedo</cp:lastModifiedBy>
  <cp:revision>8</cp:revision>
  <dcterms:modified xsi:type="dcterms:W3CDTF">2025-06-13T23:12:34Z</dcterms:modified>
</cp:coreProperties>
</file>